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714" autoAdjust="0"/>
  </p:normalViewPr>
  <p:slideViewPr>
    <p:cSldViewPr snapToGrid="0" snapToObjects="1">
      <p:cViewPr varScale="1">
        <p:scale>
          <a:sx n="70" d="100"/>
          <a:sy n="70" d="100"/>
        </p:scale>
        <p:origin x="-10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6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Tuesday, December 5,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Tuesday, December 5,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385921-A91A-409C-921C-0E0EC1E750EC}" type="datetime2">
              <a:rPr lang="en-US" smtClean="0"/>
              <a:t>Tuesday, December 5, 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Government and the State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Principles of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51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Origins of the State:  </a:t>
            </a:r>
            <a:r>
              <a:rPr lang="en-US" dirty="0" smtClean="0">
                <a:solidFill>
                  <a:srgbClr val="FFFF00"/>
                </a:solidFill>
              </a:rPr>
              <a:t>The Evolutionary Theory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state developed naturally out of the early family.</a:t>
            </a:r>
          </a:p>
          <a:p>
            <a:r>
              <a:rPr lang="en-US" dirty="0" smtClean="0"/>
              <a:t>Primitive family of which one person was the head or the “government” was first stage in political development.</a:t>
            </a:r>
          </a:p>
          <a:p>
            <a:r>
              <a:rPr lang="en-US" dirty="0" smtClean="0"/>
              <a:t>Over years, original family became a network of related families, a clan, and eventually a tribe.</a:t>
            </a:r>
          </a:p>
          <a:p>
            <a:r>
              <a:rPr lang="en-US" dirty="0" smtClean="0"/>
              <a:t>When they became agriculturally tied to the land, the state was born.</a:t>
            </a:r>
            <a:endParaRPr lang="en-US" dirty="0"/>
          </a:p>
        </p:txBody>
      </p:sp>
      <p:pic>
        <p:nvPicPr>
          <p:cNvPr id="5" name="Content Placeholder 4" descr="Screen Shot 2017-11-28 at 11.45.02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r="295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064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Origins of the State:  </a:t>
            </a:r>
            <a:r>
              <a:rPr lang="en-US" dirty="0" smtClean="0">
                <a:solidFill>
                  <a:srgbClr val="FFFF00"/>
                </a:solidFill>
              </a:rPr>
              <a:t>The Divine Right Theory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Content Placeholder 4" descr="Screen Shot 2017-11-28 at 11.49.09 AM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7" r="1724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was widely accepted by much of the western world from the 15</a:t>
            </a:r>
            <a:r>
              <a:rPr lang="en-US" baseline="30000" dirty="0" smtClean="0"/>
              <a:t>th</a:t>
            </a:r>
            <a:r>
              <a:rPr lang="en-US" dirty="0" smtClean="0"/>
              <a:t> to 18</a:t>
            </a:r>
            <a:r>
              <a:rPr lang="en-US" baseline="30000" dirty="0" smtClean="0"/>
              <a:t>th</a:t>
            </a:r>
            <a:r>
              <a:rPr lang="en-US" dirty="0" smtClean="0"/>
              <a:t> centuries.</a:t>
            </a:r>
          </a:p>
          <a:p>
            <a:r>
              <a:rPr lang="en-US" dirty="0" smtClean="0"/>
              <a:t>It held that God created the state and gave those of royal birth a “divine right” to rule.</a:t>
            </a:r>
          </a:p>
          <a:p>
            <a:r>
              <a:rPr lang="en-US" dirty="0" smtClean="0"/>
              <a:t>The people were bound to obey their ruler as they would God.</a:t>
            </a:r>
          </a:p>
          <a:p>
            <a:r>
              <a:rPr lang="en-US" dirty="0" smtClean="0"/>
              <a:t>Philosophers would begin to question this theory in the 17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19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Origins of the State:  </a:t>
            </a:r>
            <a:r>
              <a:rPr lang="en-US" dirty="0" smtClean="0">
                <a:solidFill>
                  <a:srgbClr val="FFFF00"/>
                </a:solidFill>
              </a:rPr>
              <a:t>The Social Contract Theory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</a:t>
            </a:r>
            <a:r>
              <a:rPr lang="en-US" dirty="0" smtClean="0"/>
              <a:t>eveloped in the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centuries from ideas of Hobbes, Locke, and Harrington in England and Rousseau in France.</a:t>
            </a:r>
          </a:p>
          <a:p>
            <a:r>
              <a:rPr lang="en-US" dirty="0" smtClean="0"/>
              <a:t>In a state of nature, people had unbridled freedom where no government existed.</a:t>
            </a:r>
          </a:p>
          <a:p>
            <a:r>
              <a:rPr lang="en-US" dirty="0" smtClean="0"/>
              <a:t>Humans overcame this unpleasant condition by agreeing to create a state to promote the safety and well-being of all.</a:t>
            </a:r>
          </a:p>
          <a:p>
            <a:r>
              <a:rPr lang="en-US" dirty="0" smtClean="0"/>
              <a:t>State exists to serve the will of the people and they are the sole source of political power.</a:t>
            </a:r>
            <a:endParaRPr lang="en-US" dirty="0"/>
          </a:p>
        </p:txBody>
      </p:sp>
      <p:pic>
        <p:nvPicPr>
          <p:cNvPr id="5" name="Content Placeholder 4" descr="Screen Shot 2017-11-28 at 12.23.39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1" b="146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873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Purpose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 a more perfect union</a:t>
            </a:r>
          </a:p>
          <a:p>
            <a:r>
              <a:rPr lang="en-US" dirty="0" smtClean="0"/>
              <a:t>Establish justice</a:t>
            </a:r>
          </a:p>
          <a:p>
            <a:r>
              <a:rPr lang="en-US" dirty="0" smtClean="0"/>
              <a:t>Insure domestic tranquility</a:t>
            </a:r>
          </a:p>
          <a:p>
            <a:r>
              <a:rPr lang="en-US" dirty="0" smtClean="0"/>
              <a:t>Provide for the common defense</a:t>
            </a:r>
          </a:p>
          <a:p>
            <a:r>
              <a:rPr lang="en-US" dirty="0" smtClean="0"/>
              <a:t>Promote the general welfare</a:t>
            </a:r>
          </a:p>
          <a:p>
            <a:r>
              <a:rPr lang="en-US" dirty="0" smtClean="0"/>
              <a:t>Secure the blessings of liberty</a:t>
            </a:r>
            <a:endParaRPr lang="en-US" dirty="0"/>
          </a:p>
        </p:txBody>
      </p:sp>
      <p:pic>
        <p:nvPicPr>
          <p:cNvPr id="5" name="Content Placeholder 4" descr="Screen Shot 2017-11-28 at 12.30.29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1" r="225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6951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Classifying Governments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Sec. 2:  Forms of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5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>
                <a:solidFill>
                  <a:srgbClr val="FFFF00"/>
                </a:solidFill>
              </a:rPr>
              <a:t>)   Who Can Participate?</a:t>
            </a:r>
          </a:p>
          <a:p>
            <a:endParaRPr lang="en-US" dirty="0"/>
          </a:p>
          <a:p>
            <a:r>
              <a:rPr lang="en-US" dirty="0" smtClean="0"/>
              <a:t>2)   </a:t>
            </a:r>
            <a:r>
              <a:rPr lang="en-US" dirty="0" smtClean="0">
                <a:solidFill>
                  <a:srgbClr val="FFFF00"/>
                </a:solidFill>
              </a:rPr>
              <a:t>The Geographic Distribution of Governmental   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Power</a:t>
            </a:r>
          </a:p>
          <a:p>
            <a:endParaRPr lang="en-US" dirty="0"/>
          </a:p>
          <a:p>
            <a:r>
              <a:rPr lang="en-US" dirty="0" smtClean="0"/>
              <a:t>3)   </a:t>
            </a:r>
            <a:r>
              <a:rPr lang="en-US" dirty="0" smtClean="0">
                <a:solidFill>
                  <a:srgbClr val="FFFF00"/>
                </a:solidFill>
              </a:rPr>
              <a:t>The Relationship between the Legislative and 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   Executive Branches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Three Ways of Classifying Governments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4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Democracy</a:t>
            </a:r>
            <a:r>
              <a:rPr lang="en-US" dirty="0" smtClean="0"/>
              <a:t> = supreme political authority rests with the people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people hold the sovereign power</a:t>
            </a:r>
          </a:p>
          <a:p>
            <a:pPr marL="0" indent="0">
              <a:buNone/>
            </a:pPr>
            <a:r>
              <a:rPr lang="en-US" dirty="0" smtClean="0"/>
              <a:t>       -  government is conducted only by and with the </a:t>
            </a:r>
          </a:p>
          <a:p>
            <a:pPr marL="0" indent="0">
              <a:buNone/>
            </a:pPr>
            <a:r>
              <a:rPr lang="en-US" dirty="0" smtClean="0"/>
              <a:t>          consent of the people</a:t>
            </a:r>
          </a:p>
          <a:p>
            <a:r>
              <a:rPr lang="en-US" dirty="0" smtClean="0"/>
              <a:t>Democracy can be direct or indirect in form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</a:t>
            </a:r>
            <a:r>
              <a:rPr lang="en-US" dirty="0" smtClean="0">
                <a:solidFill>
                  <a:srgbClr val="FFFF00"/>
                </a:solidFill>
              </a:rPr>
              <a:t>Direct </a:t>
            </a:r>
            <a:r>
              <a:rPr lang="en-US" dirty="0" smtClean="0"/>
              <a:t>= will of the people is translated into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/>
              <a:t> </a:t>
            </a:r>
            <a:r>
              <a:rPr lang="en-US" dirty="0" smtClean="0"/>
              <a:t> public policy by the people themselves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can only work in small communities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does not exist on the national level anywhere 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the world today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also known as “pure” democracy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Classifying by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Who Can Participate?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93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  -  </a:t>
            </a:r>
            <a:r>
              <a:rPr lang="en-US" dirty="0" smtClean="0">
                <a:solidFill>
                  <a:srgbClr val="FFFF00"/>
                </a:solidFill>
              </a:rPr>
              <a:t>Indirect</a:t>
            </a:r>
            <a:r>
              <a:rPr lang="en-US" dirty="0" smtClean="0"/>
              <a:t> = one in which a small group of persons,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chosen by the people to act as their representatives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express the will of the people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-  they are held accountable to the people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especially in elections – like the U.S.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-   some people insist that the U.S. is more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properly called a republic – where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sovereign power is held by those eligible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to vote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-   also known as representative democracy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6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Dictatorship</a:t>
            </a:r>
            <a:r>
              <a:rPr lang="en-US" dirty="0" smtClean="0"/>
              <a:t> = rule cannot be held responsible to the will of the people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 usually described as autocracies or oligarchies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-  </a:t>
            </a:r>
            <a:r>
              <a:rPr lang="en-US" dirty="0" smtClean="0">
                <a:solidFill>
                  <a:srgbClr val="FFFF00"/>
                </a:solidFill>
              </a:rPr>
              <a:t>autocracy</a:t>
            </a:r>
            <a:r>
              <a:rPr lang="en-US" dirty="0" smtClean="0"/>
              <a:t> = government in which a single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person holds unlimited political power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-  </a:t>
            </a:r>
            <a:r>
              <a:rPr lang="en-US" dirty="0" smtClean="0">
                <a:solidFill>
                  <a:srgbClr val="FFFF00"/>
                </a:solidFill>
              </a:rPr>
              <a:t>oligarchy</a:t>
            </a:r>
            <a:r>
              <a:rPr lang="en-US" dirty="0" smtClean="0"/>
              <a:t> = government in which the power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to rule is held by a small, usually self-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appointed elite</a:t>
            </a:r>
          </a:p>
          <a:p>
            <a:pPr>
              <a:buFont typeface="Arial"/>
              <a:buChar char="•"/>
            </a:pPr>
            <a:r>
              <a:rPr lang="en-US" dirty="0" smtClean="0"/>
              <a:t>All dictatorships are </a:t>
            </a:r>
            <a:r>
              <a:rPr lang="en-US" dirty="0" smtClean="0">
                <a:solidFill>
                  <a:srgbClr val="FFFF00"/>
                </a:solidFill>
              </a:rPr>
              <a:t>authoritarian</a:t>
            </a:r>
            <a:r>
              <a:rPr lang="en-US" dirty="0" smtClean="0"/>
              <a:t> = those in power hold absolute and unchallengeable authority over the people.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55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Modern dictatorships have tended to be </a:t>
            </a:r>
            <a:r>
              <a:rPr lang="en-US" dirty="0" smtClean="0">
                <a:solidFill>
                  <a:srgbClr val="FFFF00"/>
                </a:solidFill>
              </a:rPr>
              <a:t>totalitarian</a:t>
            </a:r>
            <a:r>
              <a:rPr lang="en-US" dirty="0" smtClean="0"/>
              <a:t> = exercise of complete power over nearly every aspect of human affairs.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 ex:  Fascism in Italy, Nazism in Germany,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Communism in Soviet Union, China </a:t>
            </a:r>
          </a:p>
          <a:p>
            <a:r>
              <a:rPr lang="en-US" dirty="0" smtClean="0"/>
              <a:t>One person dictatorships are not common today</a:t>
            </a:r>
          </a:p>
          <a:p>
            <a:pPr marL="0" indent="0">
              <a:buNone/>
            </a:pPr>
            <a:r>
              <a:rPr lang="en-US" dirty="0" smtClean="0"/>
              <a:t>       -  outward appearances may hide fact that several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groups – army, religious leaders, industrialists,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and others compete for power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people often vote in popular elections, but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vote is usually controlled and ballots often contain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candidates for just one political party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2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Government</a:t>
            </a:r>
            <a:r>
              <a:rPr lang="en-US" dirty="0" smtClean="0"/>
              <a:t> = institution through which a society makes and enforces its public policies.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Public policies </a:t>
            </a:r>
            <a:r>
              <a:rPr lang="en-US" dirty="0" smtClean="0"/>
              <a:t>= all of those things a government decides to do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Government?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4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-  an elected legislative body exists, but only to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rubber stamp dictatorship’s policies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dictatorial regimes are usually controlled by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military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gain power by force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military holds major government posts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ex:  North Korea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35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every system the power to govern is located in one or more places geographically.</a:t>
            </a:r>
          </a:p>
          <a:p>
            <a:r>
              <a:rPr lang="en-US" dirty="0" smtClean="0"/>
              <a:t>From this standpoint, 3 basic forms of government exist: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1)  </a:t>
            </a:r>
            <a:r>
              <a:rPr lang="en-US" dirty="0" smtClean="0">
                <a:solidFill>
                  <a:srgbClr val="FFFF00"/>
                </a:solidFill>
              </a:rPr>
              <a:t>Unitary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2)  </a:t>
            </a:r>
            <a:r>
              <a:rPr lang="en-US" dirty="0" smtClean="0">
                <a:solidFill>
                  <a:srgbClr val="FFFF00"/>
                </a:solidFill>
              </a:rPr>
              <a:t>Federal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3)  </a:t>
            </a:r>
            <a:r>
              <a:rPr lang="en-US" dirty="0" smtClean="0">
                <a:solidFill>
                  <a:srgbClr val="FFFF00"/>
                </a:solidFill>
              </a:rPr>
              <a:t>Confederate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Classifying by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Geographic Distribution of Power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26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Unitary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Government</a:t>
            </a:r>
            <a:r>
              <a:rPr lang="en-US" dirty="0" smtClean="0"/>
              <a:t> = centralized, all powers held by the government belong to a single, central agency.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Central government creates local units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government for its own convenience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Local government has only those powers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central government chooses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Most government of the world are unitary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 ex:  Great Britain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-  single central organization, Parliament,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holds all government’s power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82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Federal Government </a:t>
            </a:r>
            <a:r>
              <a:rPr lang="en-US" dirty="0" smtClean="0"/>
              <a:t>= powers of government are divided between a central government and several local governments.</a:t>
            </a:r>
          </a:p>
          <a:p>
            <a:pPr marL="0" indent="0">
              <a:buNone/>
            </a:pPr>
            <a:r>
              <a:rPr lang="en-US" dirty="0" smtClean="0"/>
              <a:t>         -  an authority superior to both the central and </a:t>
            </a:r>
          </a:p>
          <a:p>
            <a:pPr marL="0" indent="0">
              <a:buNone/>
            </a:pPr>
            <a:r>
              <a:rPr lang="en-US" dirty="0" smtClean="0"/>
              <a:t>             local government makes this division of powers</a:t>
            </a:r>
          </a:p>
          <a:p>
            <a:pPr marL="0" indent="0">
              <a:buNone/>
            </a:pPr>
            <a:r>
              <a:rPr lang="en-US" dirty="0" smtClean="0"/>
              <a:t>             on a geographic basis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  both divisions of government act directly on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people through their own sets of laws, officials,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and agencies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  Ex:  U.S. government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 National and 50 state governments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-  Division of powers set out in Constitution which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stands above both levels of government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07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Confederate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Government</a:t>
            </a:r>
            <a:r>
              <a:rPr lang="en-US" dirty="0" smtClean="0"/>
              <a:t> = an alliance of independent states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a central organization, the confederate </a:t>
            </a:r>
            <a:r>
              <a:rPr lang="en-US" dirty="0" smtClean="0"/>
              <a:t>government</a:t>
            </a:r>
            <a:r>
              <a:rPr lang="en-US" dirty="0" smtClean="0"/>
              <a:t>, only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 smtClean="0"/>
              <a:t>handles </a:t>
            </a:r>
            <a:r>
              <a:rPr lang="en-US" dirty="0" smtClean="0"/>
              <a:t>those matters that </a:t>
            </a:r>
            <a:r>
              <a:rPr lang="en-US" dirty="0" smtClean="0"/>
              <a:t>member states </a:t>
            </a:r>
            <a:r>
              <a:rPr lang="en-US" dirty="0" smtClean="0"/>
              <a:t>assign to it –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 smtClean="0"/>
              <a:t>usually </a:t>
            </a:r>
            <a:r>
              <a:rPr lang="en-US" dirty="0" smtClean="0"/>
              <a:t>in defense and </a:t>
            </a:r>
            <a:r>
              <a:rPr lang="en-US" dirty="0" smtClean="0"/>
              <a:t> </a:t>
            </a:r>
            <a:r>
              <a:rPr lang="en-US" dirty="0" smtClean="0"/>
              <a:t>foreign commerce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most often they have not had the power to make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laws that apply directly to individuals – at least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not without member state action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member states are going to cooperate in matters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common concern and can also maintain their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separate identities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 Confederations are rare today – European Union closest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2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>
              <a:solidFill>
                <a:srgbClr val="FFFF0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600" dirty="0" smtClean="0"/>
              <a:t>This view yields two basic forms of government: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   1) </a:t>
            </a:r>
            <a:r>
              <a:rPr lang="en-US" sz="3600" dirty="0" smtClean="0">
                <a:solidFill>
                  <a:srgbClr val="FFFF00"/>
                </a:solidFill>
              </a:rPr>
              <a:t>Presidential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2) </a:t>
            </a:r>
            <a:r>
              <a:rPr lang="en-US" sz="3600" dirty="0" smtClean="0">
                <a:solidFill>
                  <a:srgbClr val="FFFF00"/>
                </a:solidFill>
              </a:rPr>
              <a:t>Parliamentary</a:t>
            </a:r>
            <a:endParaRPr lang="en-US" sz="36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rgbClr val="FFFF00"/>
              </a:solidFill>
              <a:latin typeface="+mj-lt"/>
            </a:endParaRPr>
          </a:p>
          <a:p>
            <a:pPr marL="0" indent="0">
              <a:buNone/>
            </a:pPr>
            <a:endParaRPr lang="en-US" sz="3600" dirty="0">
              <a:solidFill>
                <a:srgbClr val="FFFF00"/>
              </a:solidFill>
              <a:latin typeface="+mj-lt"/>
            </a:endParaRPr>
          </a:p>
          <a:p>
            <a:pPr marL="0" indent="0">
              <a:buNone/>
            </a:pPr>
            <a:endParaRPr lang="en-US" sz="36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Classifying by:  </a:t>
            </a:r>
            <a:r>
              <a:rPr lang="en-US" dirty="0" smtClean="0">
                <a:solidFill>
                  <a:srgbClr val="FFFF00"/>
                </a:solidFill>
              </a:rPr>
              <a:t>Relationship between Legislative and Executive Bodies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01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Presidential</a:t>
            </a:r>
            <a:r>
              <a:rPr lang="en-US" dirty="0" smtClean="0"/>
              <a:t> Government = the executive and legislative branches are separate, independent of one another, and co-equal.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chief executive is chosen independently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legislature, holds office for a fixed term, and has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broad powers not subject to the direct control of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the legislative branch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the two branches regularly have several powers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with which each can block the actions by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other branch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U.S. is the world’s leading example of the presidential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government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U.S. invented the form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-  most presidential forms are in the Western hemisphere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20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Parliamentary</a:t>
            </a:r>
            <a:r>
              <a:rPr lang="en-US" dirty="0" smtClean="0"/>
              <a:t> Government = the executive is made up of the prime minister or premier, and that official’s cabinet.  The prime minister and cabinet are members of the legislative branch, the Parliament.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  prime minister is the leader of the majority party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or of a like-minded group of parties in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parliament and is chosen by that body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-  with parliament’s approval, prime minister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selects the members of the cabinet from among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members of parliament – thus executive is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chosen by the legislature, is part of it, and is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subject to its direct control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748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/>
              <a:t>-  prime minister and cabinet remain in office only </a:t>
            </a: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as </a:t>
            </a:r>
            <a:r>
              <a:rPr lang="en-US" dirty="0"/>
              <a:t>long </a:t>
            </a:r>
            <a:r>
              <a:rPr lang="en-US" dirty="0" smtClean="0"/>
              <a:t>as </a:t>
            </a:r>
            <a:r>
              <a:rPr lang="en-US" dirty="0"/>
              <a:t>their policies and administration have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confidence </a:t>
            </a:r>
            <a:r>
              <a:rPr lang="en-US" dirty="0"/>
              <a:t>of a </a:t>
            </a:r>
            <a:r>
              <a:rPr lang="en-US" dirty="0" smtClean="0"/>
              <a:t>majority </a:t>
            </a:r>
            <a:r>
              <a:rPr lang="en-US" dirty="0"/>
              <a:t>of parliament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  </a:t>
            </a:r>
            <a:r>
              <a:rPr lang="en-US" dirty="0"/>
              <a:t>-  if they lose confidence – they must resign and a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new </a:t>
            </a:r>
            <a:r>
              <a:rPr lang="en-US" dirty="0"/>
              <a:t>government is </a:t>
            </a:r>
            <a:r>
              <a:rPr lang="en-US" dirty="0" smtClean="0"/>
              <a:t>formed </a:t>
            </a:r>
            <a:r>
              <a:rPr lang="en-US" dirty="0"/>
              <a:t>– either parliament </a:t>
            </a:r>
            <a:endParaRPr lang="en-US" dirty="0" smtClean="0"/>
          </a:p>
          <a:p>
            <a:pPr marL="0" indent="0">
              <a:buNone/>
            </a:pPr>
            <a:r>
              <a:rPr lang="en-US"/>
              <a:t> </a:t>
            </a:r>
            <a:r>
              <a:rPr lang="en-US" smtClean="0"/>
              <a:t>          choses </a:t>
            </a:r>
            <a:r>
              <a:rPr lang="en-US" dirty="0"/>
              <a:t>one or new elections are held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38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Refer to your notes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3:  Evolution of Democratic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9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Legislative </a:t>
            </a:r>
            <a:r>
              <a:rPr lang="en-US" dirty="0" smtClean="0"/>
              <a:t>= the power to make law and frame public policies.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Executive</a:t>
            </a:r>
            <a:r>
              <a:rPr lang="en-US" dirty="0" smtClean="0"/>
              <a:t> = the power to execute, enforce and administer law.</a:t>
            </a:r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Judicial</a:t>
            </a:r>
            <a:r>
              <a:rPr lang="en-US" dirty="0" smtClean="0"/>
              <a:t> = the power to interpret laws, determine their meaning, and to settle disputes that arise within society.</a:t>
            </a:r>
          </a:p>
          <a:p>
            <a:endParaRPr lang="en-US" dirty="0"/>
          </a:p>
          <a:p>
            <a:r>
              <a:rPr lang="en-US" dirty="0" smtClean="0"/>
              <a:t>These powers are often outlined in a </a:t>
            </a:r>
            <a:r>
              <a:rPr lang="en-US" dirty="0" smtClean="0">
                <a:solidFill>
                  <a:srgbClr val="FFFF00"/>
                </a:solidFill>
              </a:rPr>
              <a:t>constitution</a:t>
            </a:r>
            <a:r>
              <a:rPr lang="en-US" dirty="0" smtClean="0"/>
              <a:t> = the body of fundamental laws setting out the principles, structures, and processes of government.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Basic Kinds of Power Every Government Has and Exercises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43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Lesson 4:  Basic Concepts of 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381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Democracy exists in U.S. because the American people believe in its basic concepts and will exist only as long as the people subscribe to these concepts.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FF00"/>
                </a:solidFill>
              </a:rPr>
              <a:t>American concept of democracy </a:t>
            </a:r>
            <a:r>
              <a:rPr lang="en-US" dirty="0" smtClean="0"/>
              <a:t>rests on 5 basic notions: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1</a:t>
            </a:r>
            <a:r>
              <a:rPr lang="en-US" dirty="0" smtClean="0">
                <a:solidFill>
                  <a:srgbClr val="FFFF00"/>
                </a:solidFill>
              </a:rPr>
              <a:t>)  Recognition of the fundamental worth and 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   dignity of every person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2)  </a:t>
            </a:r>
            <a:r>
              <a:rPr lang="en-US" dirty="0" smtClean="0">
                <a:solidFill>
                  <a:srgbClr val="FFFF00"/>
                </a:solidFill>
              </a:rPr>
              <a:t>Respect for the equality of all persons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3)  </a:t>
            </a:r>
            <a:r>
              <a:rPr lang="en-US" dirty="0" smtClean="0">
                <a:solidFill>
                  <a:srgbClr val="FFFF00"/>
                </a:solidFill>
              </a:rPr>
              <a:t>Faith in majority rule and minority rights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4)  </a:t>
            </a:r>
            <a:r>
              <a:rPr lang="en-US" dirty="0" smtClean="0">
                <a:solidFill>
                  <a:srgbClr val="FFFF00"/>
                </a:solidFill>
              </a:rPr>
              <a:t>Acceptance of necessity of compromise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5)  </a:t>
            </a:r>
            <a:r>
              <a:rPr lang="en-US" dirty="0" smtClean="0">
                <a:solidFill>
                  <a:srgbClr val="FFFF00"/>
                </a:solidFill>
              </a:rPr>
              <a:t>Insistence of personal freedom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4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American economic system is often called the free enterprise system.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Free enterprise system </a:t>
            </a:r>
            <a:r>
              <a:rPr lang="en-US" dirty="0" smtClean="0"/>
              <a:t>is based on </a:t>
            </a:r>
            <a:r>
              <a:rPr lang="en-US" dirty="0" smtClean="0">
                <a:solidFill>
                  <a:srgbClr val="FFFF00"/>
                </a:solidFill>
              </a:rPr>
              <a:t>four fundamental factors: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1)  </a:t>
            </a:r>
            <a:r>
              <a:rPr lang="en-US" dirty="0" smtClean="0">
                <a:solidFill>
                  <a:srgbClr val="FFFF00"/>
                </a:solidFill>
              </a:rPr>
              <a:t>private ownership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2)  </a:t>
            </a:r>
            <a:r>
              <a:rPr lang="en-US" dirty="0" smtClean="0">
                <a:solidFill>
                  <a:srgbClr val="FFFF00"/>
                </a:solidFill>
              </a:rPr>
              <a:t>individual initiative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3</a:t>
            </a:r>
            <a:r>
              <a:rPr lang="en-US" dirty="0" smtClean="0">
                <a:solidFill>
                  <a:srgbClr val="FFFF00"/>
                </a:solidFill>
              </a:rPr>
              <a:t>)  profit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4</a:t>
            </a:r>
            <a:r>
              <a:rPr lang="en-US" dirty="0" smtClean="0">
                <a:solidFill>
                  <a:srgbClr val="FFFF00"/>
                </a:solidFill>
              </a:rPr>
              <a:t>)  competition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Democracy and the Free Enterprise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18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Free enterprise system is often called </a:t>
            </a:r>
            <a:r>
              <a:rPr lang="en-US" dirty="0" smtClean="0">
                <a:solidFill>
                  <a:srgbClr val="FFFF00"/>
                </a:solidFill>
              </a:rPr>
              <a:t>capitalism</a:t>
            </a:r>
            <a:r>
              <a:rPr lang="en-US" dirty="0" smtClean="0"/>
              <a:t> or a market-based system.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FF00"/>
                </a:solidFill>
              </a:rPr>
              <a:t>law of supply and demand </a:t>
            </a:r>
            <a:r>
              <a:rPr lang="en-US" dirty="0" smtClean="0"/>
              <a:t>determines:  what items are produced, how much should be produced, how much to sell it for.</a:t>
            </a:r>
          </a:p>
          <a:p>
            <a:r>
              <a:rPr lang="en-US" dirty="0" smtClean="0"/>
              <a:t>The law of supply and demand states that</a:t>
            </a:r>
          </a:p>
          <a:p>
            <a:pPr marL="0" indent="0">
              <a:buNone/>
            </a:pPr>
            <a:r>
              <a:rPr lang="en-US" dirty="0" smtClean="0"/>
              <a:t>       -  when supplies of goods and services become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plentiful &gt; prices tend to drop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when supplies become scarcer &gt; prices tend 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rise</a:t>
            </a:r>
          </a:p>
          <a:p>
            <a:pPr>
              <a:buFont typeface="Arial"/>
              <a:buChar char="•"/>
            </a:pPr>
            <a:r>
              <a:rPr lang="en-US" dirty="0" smtClean="0"/>
              <a:t>Both democracy and free enterprise system are based on concept of individual freedom.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Free Enterprise 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212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Mixed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economy</a:t>
            </a:r>
            <a:r>
              <a:rPr lang="en-US" dirty="0" smtClean="0"/>
              <a:t> = economy in which the private system exists in combination with a considerable amount of government regulation.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government’s participation in economy serves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 two fold purpose:  to protect the public and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preserve private enterprise.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government participation in the economy can be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seen at every level in U.S. – national, state, local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some activities that might be carried out privately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are conducted by government:  public education,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postal system, road building, fire departments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How much government should participate and regulate is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often hotly debated.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Government and the Free Enterprise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87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Dictatorship</a:t>
            </a:r>
            <a:r>
              <a:rPr lang="en-US" dirty="0" smtClean="0"/>
              <a:t> – powers may be held by a single person or by a small group and cannot be held responsible to the will of the people.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Democracy</a:t>
            </a:r>
            <a:r>
              <a:rPr lang="en-US" dirty="0" smtClean="0"/>
              <a:t> – responsibility for the exercise of powers rests with a majority of the people and supreme authority rests with the people.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the Responsibility for Exercise of These Powers 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225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Government is among the oldest of human inventions;  first appeared as humans realized that they could not survive without some way to regulate both their own and their neighbor’s behavior.</a:t>
            </a:r>
            <a:endParaRPr lang="en-US" dirty="0"/>
          </a:p>
          <a:p>
            <a:r>
              <a:rPr lang="en-US" dirty="0" smtClean="0"/>
              <a:t>Earliest evidences of government date from ancient Egypt about 2300 years ago.</a:t>
            </a:r>
            <a:endParaRPr lang="en-US" dirty="0"/>
          </a:p>
          <a:p>
            <a:r>
              <a:rPr lang="en-US" dirty="0" smtClean="0"/>
              <a:t>Aristotle said “man is by nature a political animal”  </a:t>
            </a:r>
          </a:p>
          <a:p>
            <a:pPr marL="0" indent="0">
              <a:buNone/>
            </a:pPr>
            <a:r>
              <a:rPr lang="en-US" dirty="0" smtClean="0"/>
              <a:t>       -  </a:t>
            </a:r>
            <a:r>
              <a:rPr lang="en-US" dirty="0" smtClean="0">
                <a:solidFill>
                  <a:srgbClr val="FFFF00"/>
                </a:solidFill>
              </a:rPr>
              <a:t>government</a:t>
            </a:r>
            <a:r>
              <a:rPr lang="en-US" dirty="0" smtClean="0"/>
              <a:t> </a:t>
            </a:r>
            <a:r>
              <a:rPr lang="en-US" dirty="0"/>
              <a:t>=</a:t>
            </a:r>
            <a:r>
              <a:rPr lang="en-US" dirty="0" smtClean="0"/>
              <a:t> an institution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</a:t>
            </a:r>
            <a:r>
              <a:rPr lang="en-US" dirty="0" smtClean="0">
                <a:solidFill>
                  <a:srgbClr val="FFFF00"/>
                </a:solidFill>
              </a:rPr>
              <a:t>politics</a:t>
            </a:r>
            <a:r>
              <a:rPr lang="en-US" dirty="0" smtClean="0"/>
              <a:t> =  the process by which society decides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how power and resources will be distributed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within that society.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as an Institution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655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the course of  human history, the </a:t>
            </a:r>
            <a:r>
              <a:rPr lang="en-US" dirty="0" smtClean="0">
                <a:solidFill>
                  <a:srgbClr val="FFFF00"/>
                </a:solidFill>
              </a:rPr>
              <a:t>state</a:t>
            </a:r>
            <a:r>
              <a:rPr lang="en-US" dirty="0" smtClean="0"/>
              <a:t> has emerged as the dominant political unit in the world.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State</a:t>
            </a:r>
            <a:r>
              <a:rPr lang="en-US" dirty="0" smtClean="0"/>
              <a:t> = a body of people, living in a defined territory, organized politically and with the power to make and enforce law without the consent of any higher authority.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States </a:t>
            </a:r>
            <a:r>
              <a:rPr lang="en-US" dirty="0" smtClean="0"/>
              <a:t>vary greatly in size, military power, natural resources, and economic importance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61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States may be referred to as nations or countries.</a:t>
            </a:r>
          </a:p>
          <a:p>
            <a:endParaRPr lang="en-US" dirty="0"/>
          </a:p>
          <a:p>
            <a:r>
              <a:rPr lang="en-US" dirty="0" smtClean="0"/>
              <a:t>However, </a:t>
            </a:r>
            <a:r>
              <a:rPr lang="en-US" dirty="0" smtClean="0">
                <a:solidFill>
                  <a:srgbClr val="FFFF00"/>
                </a:solidFill>
              </a:rPr>
              <a:t>nation</a:t>
            </a:r>
            <a:r>
              <a:rPr lang="en-US" dirty="0" smtClean="0"/>
              <a:t> is an ethnic term referring to races or other large groups of people.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Country</a:t>
            </a:r>
            <a:r>
              <a:rPr lang="en-US" dirty="0" smtClean="0"/>
              <a:t> is a geographic term referring to a particular place, region, or area of land.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11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Population</a:t>
            </a:r>
            <a:r>
              <a:rPr lang="en-US" dirty="0" smtClean="0"/>
              <a:t> – a state must have people, size doesn’t matter; people may or may not be homogeneous.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Territory</a:t>
            </a:r>
            <a:r>
              <a:rPr lang="en-US" dirty="0" smtClean="0"/>
              <a:t> – a state must have land – territory with known, recognized boundaries.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Sovereignty</a:t>
            </a:r>
            <a:r>
              <a:rPr lang="en-US" dirty="0" smtClean="0"/>
              <a:t> – supreme and absolute power within its own territory and can decide its own foreign and domestic policies and not subordinate to any other authority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Government</a:t>
            </a:r>
            <a:r>
              <a:rPr lang="en-US" dirty="0" smtClean="0"/>
              <a:t> – every state is politically organized.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Four Characteristics of a State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7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Theories on Origin of the State:  </a:t>
            </a:r>
            <a:r>
              <a:rPr lang="en-US" dirty="0" smtClean="0">
                <a:solidFill>
                  <a:srgbClr val="FFFF00"/>
                </a:solidFill>
              </a:rPr>
              <a:t>The Force Theory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state was born of force.</a:t>
            </a:r>
          </a:p>
          <a:p>
            <a:r>
              <a:rPr lang="en-US" dirty="0" smtClean="0"/>
              <a:t>One person or small group claimed control over an area and forced all within to submit to that person’s or group’s rule.</a:t>
            </a:r>
          </a:p>
          <a:p>
            <a:r>
              <a:rPr lang="en-US" dirty="0" smtClean="0"/>
              <a:t>All basic elements of the state were present.</a:t>
            </a:r>
            <a:endParaRPr lang="en-US" dirty="0"/>
          </a:p>
        </p:txBody>
      </p:sp>
      <p:pic>
        <p:nvPicPr>
          <p:cNvPr id="6" name="Picture 5" descr="Screen Shot 2017-11-28 at 11.38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29" y="1778000"/>
            <a:ext cx="4208707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53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2172</Words>
  <Application>Microsoft Macintosh PowerPoint</Application>
  <PresentationFormat>On-screen Show (4:3)</PresentationFormat>
  <Paragraphs>243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Theme1</vt:lpstr>
      <vt:lpstr>Principles of Government</vt:lpstr>
      <vt:lpstr>What is Government?</vt:lpstr>
      <vt:lpstr>Three Basic Kinds of Power Every Government Has and Exercises</vt:lpstr>
      <vt:lpstr>Where the Responsibility for Exercise of These Powers Lie</vt:lpstr>
      <vt:lpstr>Government as an Institution</vt:lpstr>
      <vt:lpstr>The State</vt:lpstr>
      <vt:lpstr>PowerPoint Presentation</vt:lpstr>
      <vt:lpstr>Four Characteristics of a State</vt:lpstr>
      <vt:lpstr>Theories on Origin of the State:  The Force Theory</vt:lpstr>
      <vt:lpstr>Origins of the State:  The Evolutionary Theory</vt:lpstr>
      <vt:lpstr>Origins of the State:  The Divine Right Theory</vt:lpstr>
      <vt:lpstr>Origins of the State:  The Social Contract Theory</vt:lpstr>
      <vt:lpstr>The Purpose of Government</vt:lpstr>
      <vt:lpstr>Sec. 2:  Forms of Government</vt:lpstr>
      <vt:lpstr>Three Ways of Classifying Governments</vt:lpstr>
      <vt:lpstr>Classifying by Who Can Participate?</vt:lpstr>
      <vt:lpstr>PowerPoint Presentation</vt:lpstr>
      <vt:lpstr>PowerPoint Presentation</vt:lpstr>
      <vt:lpstr>PowerPoint Presentation</vt:lpstr>
      <vt:lpstr>PowerPoint Presentation</vt:lpstr>
      <vt:lpstr>Classifying by Geographic Distribution of Power</vt:lpstr>
      <vt:lpstr>PowerPoint Presentation</vt:lpstr>
      <vt:lpstr>PowerPoint Presentation</vt:lpstr>
      <vt:lpstr>PowerPoint Presentation</vt:lpstr>
      <vt:lpstr>Classifying by:  Relationship between Legislative and Executive Bodies</vt:lpstr>
      <vt:lpstr>PowerPoint Presentation</vt:lpstr>
      <vt:lpstr>PowerPoint Presentation</vt:lpstr>
      <vt:lpstr>PowerPoint Presentation</vt:lpstr>
      <vt:lpstr>Lesson 3:  Evolution of Democratic Government</vt:lpstr>
      <vt:lpstr>Lesson 4:  Basic Concepts of Democracy</vt:lpstr>
      <vt:lpstr>Foundations</vt:lpstr>
      <vt:lpstr>Democracy and the Free Enterprise System</vt:lpstr>
      <vt:lpstr>How Free Enterprise Works</vt:lpstr>
      <vt:lpstr>Government and the Free Enterprise System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Government</dc:title>
  <dc:creator>olsonl olson</dc:creator>
  <cp:lastModifiedBy>olsonl olson</cp:lastModifiedBy>
  <cp:revision>37</cp:revision>
  <dcterms:created xsi:type="dcterms:W3CDTF">2017-11-28T16:46:21Z</dcterms:created>
  <dcterms:modified xsi:type="dcterms:W3CDTF">2017-12-05T17:19:17Z</dcterms:modified>
</cp:coreProperties>
</file>